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304" r:id="rId6"/>
    <p:sldId id="27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0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1" r:id="rId26"/>
    <p:sldId id="305" r:id="rId27"/>
    <p:sldId id="320" r:id="rId28"/>
    <p:sldId id="269" r:id="rId2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FD4"/>
    <a:srgbClr val="4156A6"/>
    <a:srgbClr val="6C0E10"/>
    <a:srgbClr val="B4181C"/>
    <a:srgbClr val="F0586D"/>
    <a:srgbClr val="F58B9A"/>
    <a:srgbClr val="006358"/>
    <a:srgbClr val="009A88"/>
    <a:srgbClr val="FFF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95" y="82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A6B383D-3BD6-03C1-A9FE-C10529FA5C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2AF29-6208-75BC-F575-B2F9C25562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3630-E69F-464D-B98C-A307C57C9FE4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A8A16E-B2E8-89C7-B266-2FBE8AA9B2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F396DC-40CC-4E40-EB42-B8FAC980B5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8D8CE-E466-4D69-8A3F-A70BA3AFF8D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6822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C05B4-4EE8-42F6-8043-ADEAA8103623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928F8-7A29-4960-A090-073A15546F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59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5" name="Google Shape;20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9" name="Google Shape;2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3" name="Google Shape;2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7" name="Google Shape;2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4" name="Google Shape;2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3" name="Google Shape;1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5FDE1A14-B94D-0560-965F-DFDDDFE78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2760872-0584-24E8-6C5F-A4192C69084A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C50B447-F88C-5209-25D9-177EF1399B71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7EF3EE9-2C19-C48C-CA39-61EACA844BE2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5357E8B-B099-51B9-D18D-BAA93B46A25F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A6AD8D2-94C0-73F1-D62E-CCE0581FFFF3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998CEE4-FB88-4A43-79F4-7F2CFAC01696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97EA2D1-5D90-48EC-3DD7-69DAC825A689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CB7EB6E-2F09-D346-6FB7-C86780B2ADBB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9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C5A9A0A-1FC5-B2E2-9E98-1A2D7E8F9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8"/>
          <a:stretch/>
        </p:blipFill>
        <p:spPr>
          <a:xfrm>
            <a:off x="6948489" y="-83671"/>
            <a:ext cx="6124574" cy="700563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476FE2-4188-5D0D-D784-64A579FA4759}"/>
              </a:ext>
            </a:extLst>
          </p:cNvPr>
          <p:cNvSpPr/>
          <p:nvPr userDrawn="1"/>
        </p:nvSpPr>
        <p:spPr>
          <a:xfrm>
            <a:off x="-114299" y="-63965"/>
            <a:ext cx="721518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CD6869-D003-FAA9-A941-2B919DC836BA}"/>
              </a:ext>
            </a:extLst>
          </p:cNvPr>
          <p:cNvSpPr/>
          <p:nvPr userDrawn="1"/>
        </p:nvSpPr>
        <p:spPr>
          <a:xfrm>
            <a:off x="-114299" y="802812"/>
            <a:ext cx="5686424" cy="1383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E426E5-31ED-C6A7-D575-2265253FE473}"/>
              </a:ext>
            </a:extLst>
          </p:cNvPr>
          <p:cNvSpPr txBox="1"/>
          <p:nvPr userDrawn="1"/>
        </p:nvSpPr>
        <p:spPr>
          <a:xfrm>
            <a:off x="1393031" y="1021556"/>
            <a:ext cx="3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381233-54FE-FAAE-BA32-5B2CACC6EC2F}"/>
              </a:ext>
            </a:extLst>
          </p:cNvPr>
          <p:cNvSpPr txBox="1"/>
          <p:nvPr userDrawn="1"/>
        </p:nvSpPr>
        <p:spPr>
          <a:xfrm>
            <a:off x="1393030" y="1489823"/>
            <a:ext cx="3679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¡Vamos por más logros!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96EE9F-5874-906F-A708-3714E44FF7CD}"/>
              </a:ext>
            </a:extLst>
          </p:cNvPr>
          <p:cNvSpPr txBox="1"/>
          <p:nvPr userDrawn="1"/>
        </p:nvSpPr>
        <p:spPr>
          <a:xfrm>
            <a:off x="1543050" y="3429000"/>
            <a:ext cx="4552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¡Felicitaciones!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101B9E-D797-655C-865D-C1C7C3D15BA2}"/>
              </a:ext>
            </a:extLst>
          </p:cNvPr>
          <p:cNvSpPr txBox="1"/>
          <p:nvPr userDrawn="1"/>
        </p:nvSpPr>
        <p:spPr>
          <a:xfrm>
            <a:off x="1543051" y="4198441"/>
            <a:ext cx="4552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200" b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 concluido la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416247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F93ECB-6C4B-596B-90E1-ED63725EC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0"/>
          <a:stretch/>
        </p:blipFill>
        <p:spPr>
          <a:xfrm>
            <a:off x="4972054" y="-95948"/>
            <a:ext cx="7318757" cy="69914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344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10058400" y="-78251"/>
            <a:ext cx="2186362" cy="7000217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38273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6DE84E-2664-8E01-C118-44E8E587E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5" r="16265"/>
          <a:stretch/>
        </p:blipFill>
        <p:spPr>
          <a:xfrm>
            <a:off x="7658098" y="-93210"/>
            <a:ext cx="4743450" cy="70175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33267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44B6794-414E-2253-4C1B-48333B9E7AA0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C9B707-408F-0C13-0BC1-7A7093D3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/>
          <a:stretch/>
        </p:blipFill>
        <p:spPr>
          <a:xfrm>
            <a:off x="4330747" y="2876550"/>
            <a:ext cx="3530506" cy="11049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13E9B06-E72F-1F9A-11DC-89B44829E390}"/>
              </a:ext>
            </a:extLst>
          </p:cNvPr>
          <p:cNvGrpSpPr/>
          <p:nvPr userDrawn="1"/>
        </p:nvGrpSpPr>
        <p:grpSpPr>
          <a:xfrm>
            <a:off x="10544174" y="6357938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1631D5-BB3E-5BD4-FA26-B6A8D800E91A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A41A349-D069-3DAD-4A11-01C3A4A5C11E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6B3DFBB-1100-4064-6CF7-9C51D834D31A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22757D2-FF2E-0D7C-2E7A-F4EEFBA8DB2F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0E02B90-D9C6-73CB-C6C3-FAC0D726508B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9EF4129-E3C5-65E0-B742-14449AE79BB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69A1E9A-8F6A-E964-6751-04139D3BA2CE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B587F22-495D-D831-9B0C-A269A6F2EFB8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6AF53D2-D333-BDD8-FAC5-CB244101687E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0EF9CED-C766-7995-70A6-14722199FC61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877334-2668-A297-0D42-56B481A04A3D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F179C78-4831-03E7-11A4-3B0D8053AC63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778F89F-2ED2-C4C8-63FC-A36EF60D189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F0DCC89-35F9-F8DA-CB5C-A856E919330F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56C6BE9-1907-F2ED-36C6-635ED9AF4C45}"/>
              </a:ext>
            </a:extLst>
          </p:cNvPr>
          <p:cNvGrpSpPr/>
          <p:nvPr userDrawn="1"/>
        </p:nvGrpSpPr>
        <p:grpSpPr>
          <a:xfrm flipH="1" flipV="1">
            <a:off x="-142875" y="-63965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5B633CA-7337-487C-5D09-3F4D352C1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B30706-D988-0920-4364-0FACF75F5F37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32D1086-AE74-0406-2AC0-E828A7D9848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8FFCED-8F69-26B3-891D-4FC820F881CA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A32DF48-EB7F-6D93-0C0E-2CE8A5231C22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8AA0BAD-2FED-B358-AE93-A96452DA2828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02A74291-083B-B80F-76F7-66E76557796A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9C53CDF-817C-7319-6540-5450256A7A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1E8CF6-9677-B7EB-D0CF-E58670156651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629851F-2F73-36FE-2DB6-B8496BA14BA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F7159FA-A4A0-B900-BAC1-118FFD956ECA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83C29BD-9145-FDD0-29F7-95403C6F9BBE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7D615E7-49DD-2424-6784-40E0BFFA30F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224C9B4-00D7-0D34-A96C-B039D63B9662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172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1">
  <p:cSld name="One Content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0;p14">
            <a:extLst>
              <a:ext uri="{FF2B5EF4-FFF2-40B4-BE49-F238E27FC236}">
                <a16:creationId xmlns:a16="http://schemas.microsoft.com/office/drawing/2014/main" id="{6928EDFE-1D44-493D-82C8-E1F357C2FC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09600" y="1304621"/>
            <a:ext cx="11314128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09600" y="2147454"/>
            <a:ext cx="10972800" cy="397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3528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Char char="o"/>
              <a:defRPr/>
            </a:lvl2pPr>
            <a:lvl3pPr marL="1371600" lvl="2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51678D1D-FE55-41CF-BC63-87309A7A30AF}"/>
              </a:ext>
            </a:extLst>
          </p:cNvPr>
          <p:cNvSpPr txBox="1"/>
          <p:nvPr userDrawn="1"/>
        </p:nvSpPr>
        <p:spPr>
          <a:xfrm>
            <a:off x="10165200" y="414521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Ingeniería de Sistemas</a:t>
            </a:r>
            <a:endParaRPr sz="1300" dirty="0">
              <a:solidFill>
                <a:srgbClr val="1C4587"/>
              </a:solidFill>
            </a:endParaRP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F756ED5E-40A7-44E3-BFCA-E2085774FEBB}"/>
              </a:ext>
            </a:extLst>
          </p:cNvPr>
          <p:cNvSpPr txBox="1"/>
          <p:nvPr userDrawn="1"/>
        </p:nvSpPr>
        <p:spPr>
          <a:xfrm>
            <a:off x="7506950" y="441521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dirty="0">
                <a:solidFill>
                  <a:srgbClr val="1C4587"/>
                </a:solidFill>
              </a:rPr>
              <a:t>Pregrado</a:t>
            </a:r>
            <a:endParaRPr sz="13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9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4281B43-CCCD-24DB-6926-6DBE79E7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8"/>
          <a:stretch/>
        </p:blipFill>
        <p:spPr>
          <a:xfrm>
            <a:off x="20095" y="-140677"/>
            <a:ext cx="12192000" cy="372093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FD7C5CF-DB38-CD89-C84D-7D46B6EEDF08}"/>
              </a:ext>
            </a:extLst>
          </p:cNvPr>
          <p:cNvSpPr/>
          <p:nvPr userDrawn="1"/>
        </p:nvSpPr>
        <p:spPr>
          <a:xfrm>
            <a:off x="301451" y="3429000"/>
            <a:ext cx="11910644" cy="34865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F7FA98-38BF-B7CB-3CB7-83C408C358F3}"/>
              </a:ext>
            </a:extLst>
          </p:cNvPr>
          <p:cNvSpPr/>
          <p:nvPr userDrawn="1"/>
        </p:nvSpPr>
        <p:spPr>
          <a:xfrm>
            <a:off x="0" y="-140679"/>
            <a:ext cx="301451" cy="3569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FD63A2-43AB-A7C5-CEE8-DEED2BA91FE4}"/>
              </a:ext>
            </a:extLst>
          </p:cNvPr>
          <p:cNvSpPr/>
          <p:nvPr userDrawn="1"/>
        </p:nvSpPr>
        <p:spPr>
          <a:xfrm>
            <a:off x="-1" y="3428998"/>
            <a:ext cx="301451" cy="348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27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4C530B-2446-18A1-9EDF-EAE9500A2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3" r="34413"/>
          <a:stretch/>
        </p:blipFill>
        <p:spPr>
          <a:xfrm>
            <a:off x="-106326" y="-63967"/>
            <a:ext cx="2596688" cy="69876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5AC794A-8BA9-122F-12FD-94456B2FD92C}"/>
              </a:ext>
            </a:extLst>
          </p:cNvPr>
          <p:cNvSpPr/>
          <p:nvPr userDrawn="1"/>
        </p:nvSpPr>
        <p:spPr>
          <a:xfrm>
            <a:off x="3446585" y="-63965"/>
            <a:ext cx="876551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BEFD0E8-EAE2-343B-E461-9671E60B6338}"/>
              </a:ext>
            </a:extLst>
          </p:cNvPr>
          <p:cNvSpPr/>
          <p:nvPr userDrawn="1"/>
        </p:nvSpPr>
        <p:spPr>
          <a:xfrm>
            <a:off x="2346834" y="-63966"/>
            <a:ext cx="109975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1F3EE2-6559-A2C3-0F62-C0F617AC2C0D}"/>
              </a:ext>
            </a:extLst>
          </p:cNvPr>
          <p:cNvSpPr txBox="1"/>
          <p:nvPr userDrawn="1"/>
        </p:nvSpPr>
        <p:spPr>
          <a:xfrm rot="16200000">
            <a:off x="243230" y="2737461"/>
            <a:ext cx="581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813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36C05C2-2CB9-C315-AC0B-A71124767EF6}"/>
              </a:ext>
            </a:extLst>
          </p:cNvPr>
          <p:cNvSpPr/>
          <p:nvPr userDrawn="1"/>
        </p:nvSpPr>
        <p:spPr>
          <a:xfrm>
            <a:off x="-114299" y="-63965"/>
            <a:ext cx="975360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0586D"/>
              </a:solidFill>
            </a:endParaRPr>
          </a:p>
          <a:p>
            <a:pPr algn="ctr"/>
            <a:endParaRPr lang="es-PE" dirty="0">
              <a:solidFill>
                <a:srgbClr val="F0586D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D701E33-9700-9FC6-1198-5C35258EB0D2}"/>
              </a:ext>
            </a:extLst>
          </p:cNvPr>
          <p:cNvGrpSpPr/>
          <p:nvPr userDrawn="1"/>
        </p:nvGrpSpPr>
        <p:grpSpPr>
          <a:xfrm>
            <a:off x="3886200" y="1583411"/>
            <a:ext cx="7535825" cy="4199859"/>
            <a:chOff x="3543300" y="1828800"/>
            <a:chExt cx="7535825" cy="4199859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7E3A5604-10E3-2C1E-BBAC-AE34F4062D2F}"/>
                </a:ext>
              </a:extLst>
            </p:cNvPr>
            <p:cNvSpPr/>
            <p:nvPr userDrawn="1"/>
          </p:nvSpPr>
          <p:spPr>
            <a:xfrm>
              <a:off x="3543300" y="1828800"/>
              <a:ext cx="7535825" cy="4199859"/>
            </a:xfrm>
            <a:prstGeom prst="roundRect">
              <a:avLst>
                <a:gd name="adj" fmla="val 6731"/>
              </a:avLst>
            </a:prstGeom>
            <a:solidFill>
              <a:srgbClr val="415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B9FD65-3500-E033-C5CE-D56F9D40FE3B}"/>
                </a:ext>
              </a:extLst>
            </p:cNvPr>
            <p:cNvSpPr/>
            <p:nvPr userDrawn="1"/>
          </p:nvSpPr>
          <p:spPr>
            <a:xfrm>
              <a:off x="4098851" y="2163722"/>
              <a:ext cx="6023344" cy="35565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F7ED973-06CF-C958-C9C9-C8ED8BEC2A7A}"/>
                </a:ext>
              </a:extLst>
            </p:cNvPr>
            <p:cNvSpPr/>
            <p:nvPr userDrawn="1"/>
          </p:nvSpPr>
          <p:spPr>
            <a:xfrm>
              <a:off x="10560571" y="3357797"/>
              <a:ext cx="150249" cy="112382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6F2BAD-90F7-58B5-C28C-AD8058F00783}"/>
              </a:ext>
            </a:extLst>
          </p:cNvPr>
          <p:cNvGrpSpPr/>
          <p:nvPr userDrawn="1"/>
        </p:nvGrpSpPr>
        <p:grpSpPr>
          <a:xfrm>
            <a:off x="98453" y="4987636"/>
            <a:ext cx="552531" cy="1934329"/>
            <a:chOff x="98453" y="4987637"/>
            <a:chExt cx="552531" cy="1879630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CBD4240-2C70-D88D-DD7C-5E7A856EB176}"/>
                </a:ext>
              </a:extLst>
            </p:cNvPr>
            <p:cNvSpPr/>
            <p:nvPr userDrawn="1"/>
          </p:nvSpPr>
          <p:spPr>
            <a:xfrm flipH="1">
              <a:off x="605265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44F95A-84F5-6650-8BEC-A1935C912258}"/>
                </a:ext>
              </a:extLst>
            </p:cNvPr>
            <p:cNvSpPr/>
            <p:nvPr userDrawn="1"/>
          </p:nvSpPr>
          <p:spPr>
            <a:xfrm flipH="1">
              <a:off x="483027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EB86E2-7690-68B0-85B2-BE29E6234C0F}"/>
                </a:ext>
              </a:extLst>
            </p:cNvPr>
            <p:cNvSpPr/>
            <p:nvPr userDrawn="1"/>
          </p:nvSpPr>
          <p:spPr>
            <a:xfrm flipH="1">
              <a:off x="347969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A06B535-0A7C-35D5-9252-9540D873AA2E}"/>
                </a:ext>
              </a:extLst>
            </p:cNvPr>
            <p:cNvSpPr/>
            <p:nvPr userDrawn="1"/>
          </p:nvSpPr>
          <p:spPr>
            <a:xfrm flipH="1">
              <a:off x="22493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E15B268-F441-F1B2-D389-59086E141132}"/>
                </a:ext>
              </a:extLst>
            </p:cNvPr>
            <p:cNvSpPr/>
            <p:nvPr userDrawn="1"/>
          </p:nvSpPr>
          <p:spPr>
            <a:xfrm flipH="1">
              <a:off x="9845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4137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E84804F-A8B2-4214-280F-1D1939EBC696}"/>
              </a:ext>
            </a:extLst>
          </p:cNvPr>
          <p:cNvSpPr/>
          <p:nvPr userDrawn="1"/>
        </p:nvSpPr>
        <p:spPr>
          <a:xfrm>
            <a:off x="-114299" y="-63965"/>
            <a:ext cx="8381999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2FED8B-0C0A-FD95-75C5-85B014527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5" r="16480"/>
          <a:stretch/>
        </p:blipFill>
        <p:spPr>
          <a:xfrm>
            <a:off x="7772405" y="-63965"/>
            <a:ext cx="4548187" cy="698969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AAEB80-AF4D-5241-9331-4E16D3F34AC9}"/>
              </a:ext>
            </a:extLst>
          </p:cNvPr>
          <p:cNvGrpSpPr/>
          <p:nvPr userDrawn="1"/>
        </p:nvGrpSpPr>
        <p:grpSpPr>
          <a:xfrm>
            <a:off x="9705226" y="6414247"/>
            <a:ext cx="2396658" cy="57544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CACB173-D163-7503-1753-2426D987FA3D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330D6EF-611C-61C0-C748-C8E1CD5D1FAD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952BDEF-5F35-28B8-1B65-236FB7901B1E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099AF0CF-25D6-6A9B-45EA-22CE996736F4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DF27563-1D41-8190-BADF-E0AB51AE1834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E9C0E89-5943-771B-203A-0E84ADE9349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35F6823-B55A-EB14-C7CD-893B4E71F569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FFFD08D-431E-6CEC-9454-5D878934918A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3F34685-B1A8-100F-8299-BC44C270ECE5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3E3941C-88B7-3EA0-090A-55E9F694856D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490DD13-8CBA-8848-5090-7A49D03E0FB7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3D9B08C-B991-285F-BD69-14A966AB051D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A5442D4-3A9B-4628-9D81-38E7F6E573A2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77C1DCF-9201-F4D5-0409-65AC92EDD198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360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A4BEA0-4FB0-B191-3C7A-A5541981D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r="3463"/>
          <a:stretch/>
        </p:blipFill>
        <p:spPr>
          <a:xfrm flipH="1">
            <a:off x="-157164" y="-86577"/>
            <a:ext cx="10477001" cy="70445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695B068-C99A-1782-18A6-4F0893FDAB46}"/>
              </a:ext>
            </a:extLst>
          </p:cNvPr>
          <p:cNvSpPr/>
          <p:nvPr userDrawn="1"/>
        </p:nvSpPr>
        <p:spPr>
          <a:xfrm flipH="1">
            <a:off x="8372474" y="-63965"/>
            <a:ext cx="3114675" cy="63504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981CAC-4B06-F461-0F5C-A7FD2C624F69}"/>
              </a:ext>
            </a:extLst>
          </p:cNvPr>
          <p:cNvSpPr txBox="1"/>
          <p:nvPr userDrawn="1"/>
        </p:nvSpPr>
        <p:spPr>
          <a:xfrm rot="16200000">
            <a:off x="8623671" y="2349534"/>
            <a:ext cx="508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31377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05BCFDC-AEB7-D4E2-B252-D7A437D41EB1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FD9F81-72D2-CCAC-47EA-D4EB933BCFE5}"/>
              </a:ext>
            </a:extLst>
          </p:cNvPr>
          <p:cNvSpPr/>
          <p:nvPr userDrawn="1"/>
        </p:nvSpPr>
        <p:spPr>
          <a:xfrm>
            <a:off x="-28576" y="-63965"/>
            <a:ext cx="622998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A38778-0D78-5BC3-2040-8A4D472A7362}"/>
              </a:ext>
            </a:extLst>
          </p:cNvPr>
          <p:cNvSpPr/>
          <p:nvPr userDrawn="1"/>
        </p:nvSpPr>
        <p:spPr>
          <a:xfrm>
            <a:off x="594422" y="-63965"/>
            <a:ext cx="90435" cy="6985931"/>
          </a:xfrm>
          <a:prstGeom prst="rect">
            <a:avLst/>
          </a:prstGeom>
          <a:solidFill>
            <a:srgbClr val="909FD4"/>
          </a:solidFill>
          <a:ln>
            <a:solidFill>
              <a:srgbClr val="909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28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CEE21166-4746-C4EF-ED86-6D6A2033F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14832" b="10998"/>
          <a:stretch/>
        </p:blipFill>
        <p:spPr>
          <a:xfrm>
            <a:off x="-100013" y="-63965"/>
            <a:ext cx="6396042" cy="698593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6096000" y="-63965"/>
            <a:ext cx="6148762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9848104" y="-63965"/>
            <a:ext cx="2396658" cy="764053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888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16DF0C-2A6D-BA73-3426-6410F6C255A0}"/>
              </a:ext>
            </a:extLst>
          </p:cNvPr>
          <p:cNvSpPr/>
          <p:nvPr userDrawn="1"/>
        </p:nvSpPr>
        <p:spPr>
          <a:xfrm>
            <a:off x="86244" y="-63965"/>
            <a:ext cx="12105756" cy="6985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FD0116D-A700-F242-CBB5-57CA0C183657}"/>
              </a:ext>
            </a:extLst>
          </p:cNvPr>
          <p:cNvSpPr/>
          <p:nvPr userDrawn="1"/>
        </p:nvSpPr>
        <p:spPr>
          <a:xfrm flipH="1">
            <a:off x="984894" y="-63965"/>
            <a:ext cx="224413" cy="6985931"/>
          </a:xfrm>
          <a:prstGeom prst="rect">
            <a:avLst/>
          </a:prstGeom>
          <a:solidFill>
            <a:srgbClr val="909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295A8-1D9D-7BED-9DA9-626C2D0BD258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  <a:p>
            <a:pPr algn="ctr"/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087DE4-92D3-90D3-E162-943AF8928C81}"/>
              </a:ext>
            </a:extLst>
          </p:cNvPr>
          <p:cNvSpPr/>
          <p:nvPr userDrawn="1"/>
        </p:nvSpPr>
        <p:spPr>
          <a:xfrm>
            <a:off x="-28577" y="-63965"/>
            <a:ext cx="112306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661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9AD09B28-3566-70E7-79C1-C48F7A1683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824CEDA-9D6A-45B7-C800-85DADF0B462C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F3C321-DDAA-8D7F-66EA-2E5381C2CB59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247B701-3553-1155-24CF-D33F0DD1560B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66CF87F-D194-EF64-DA20-8D97BB9C226D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FAB0985C-48AC-1C77-D067-07309D114ED8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3E2AB4-64AA-8A71-B9DC-46AF3776CF5F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7103CD3-498F-BE62-21B1-70F85C8077EA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9D33389-01F3-27C7-97BE-E664B42AACE7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1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pbiRMpE5mNg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173452-1854-A55F-B75E-E3C6989B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9" y="702505"/>
            <a:ext cx="1540064" cy="46965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EA202D7-D504-869D-A913-13E96377AEB9}"/>
              </a:ext>
            </a:extLst>
          </p:cNvPr>
          <p:cNvCxnSpPr>
            <a:cxnSpLocks/>
          </p:cNvCxnSpPr>
          <p:nvPr/>
        </p:nvCxnSpPr>
        <p:spPr>
          <a:xfrm>
            <a:off x="2471736" y="565855"/>
            <a:ext cx="0" cy="742950"/>
          </a:xfrm>
          <a:prstGeom prst="straightConnector1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B31ACF-9798-647A-AD39-6BD6725FE105}"/>
              </a:ext>
            </a:extLst>
          </p:cNvPr>
          <p:cNvSpPr txBox="1"/>
          <p:nvPr/>
        </p:nvSpPr>
        <p:spPr>
          <a:xfrm>
            <a:off x="2613494" y="675720"/>
            <a:ext cx="156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Programa de Ingeniería de Sistemas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2C519D-1FDE-7580-3CDA-7174DC79780E}"/>
              </a:ext>
            </a:extLst>
          </p:cNvPr>
          <p:cNvSpPr txBox="1"/>
          <p:nvPr/>
        </p:nvSpPr>
        <p:spPr>
          <a:xfrm>
            <a:off x="315409" y="1753607"/>
            <a:ext cx="39806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Tecnología de la Información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582A60-C8C7-93E7-19C1-0C126BC1729B}"/>
              </a:ext>
            </a:extLst>
          </p:cNvPr>
          <p:cNvSpPr txBox="1"/>
          <p:nvPr/>
        </p:nvSpPr>
        <p:spPr>
          <a:xfrm>
            <a:off x="259367" y="3996897"/>
            <a:ext cx="156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4384F0-A790-6E10-1FBA-C131985987D4}"/>
              </a:ext>
            </a:extLst>
          </p:cNvPr>
          <p:cNvSpPr txBox="1"/>
          <p:nvPr/>
        </p:nvSpPr>
        <p:spPr>
          <a:xfrm>
            <a:off x="264355" y="4701305"/>
            <a:ext cx="4130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Tema:</a:t>
            </a:r>
          </a:p>
          <a:p>
            <a:pPr algn="just"/>
            <a:r>
              <a:rPr lang="es-E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Transformación digital e innovación tecnológica. </a:t>
            </a:r>
          </a:p>
        </p:txBody>
      </p:sp>
    </p:spTree>
    <p:extLst>
      <p:ext uri="{BB962C8B-B14F-4D97-AF65-F5344CB8AC3E}">
        <p14:creationId xmlns:p14="http://schemas.microsoft.com/office/powerpoint/2010/main" val="15773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 idx="4294967295"/>
          </p:nvPr>
        </p:nvSpPr>
        <p:spPr>
          <a:xfrm>
            <a:off x="1552591" y="633859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3871" y="1339470"/>
            <a:ext cx="8273663" cy="48315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38179D7-DC9C-445A-AB52-053977F084C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 idx="4294967295"/>
          </p:nvPr>
        </p:nvSpPr>
        <p:spPr>
          <a:xfrm>
            <a:off x="1428304" y="500571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2693" y="1207516"/>
            <a:ext cx="9267445" cy="47365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6DCDB6-A2B2-1DF6-098A-94253400B1C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 idx="4294967295"/>
          </p:nvPr>
        </p:nvSpPr>
        <p:spPr>
          <a:xfrm>
            <a:off x="1561468" y="67137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2164" y="1377784"/>
            <a:ext cx="8222142" cy="4392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404A29-4456-8D10-4F32-3DAB59029E5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 idx="4294967295"/>
          </p:nvPr>
        </p:nvSpPr>
        <p:spPr>
          <a:xfrm>
            <a:off x="1614734" y="591876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3400" y="1310061"/>
            <a:ext cx="7898892" cy="45491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1A8A0E6-D51B-F919-EEF2-0DA7351CA4F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 idx="4294967295"/>
          </p:nvPr>
        </p:nvSpPr>
        <p:spPr>
          <a:xfrm>
            <a:off x="1490447" y="694417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1202" y="1366760"/>
            <a:ext cx="8393982" cy="45901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9D6D00-681A-DF50-6870-6F5B953F3B5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 idx="4294967295"/>
          </p:nvPr>
        </p:nvSpPr>
        <p:spPr>
          <a:xfrm>
            <a:off x="1721267" y="56917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7126" y="1454750"/>
            <a:ext cx="8976437" cy="45198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1191823-987E-77EF-241D-F2BC10D714F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 idx="4294967295"/>
          </p:nvPr>
        </p:nvSpPr>
        <p:spPr>
          <a:xfrm>
            <a:off x="1490447" y="389801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4269" y="1342038"/>
            <a:ext cx="8342708" cy="51396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5E919FC-D40B-37E8-DFF0-FB8149DE9E8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>
            <a:spLocks noGrp="1"/>
          </p:cNvSpPr>
          <p:nvPr>
            <p:ph type="title" idx="4294967295"/>
          </p:nvPr>
        </p:nvSpPr>
        <p:spPr>
          <a:xfrm>
            <a:off x="1694634" y="616860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6642" y="1476299"/>
            <a:ext cx="7882304" cy="43000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8AD7F01-58E8-F666-A991-5FE23DB4076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 idx="4294967295"/>
          </p:nvPr>
        </p:nvSpPr>
        <p:spPr>
          <a:xfrm>
            <a:off x="1534835" y="67029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711" y="1637420"/>
            <a:ext cx="5294826" cy="44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43A2679-A25B-512F-4CA2-D25C5EB9AC1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 idx="4294967295"/>
          </p:nvPr>
        </p:nvSpPr>
        <p:spPr>
          <a:xfrm>
            <a:off x="1730144" y="71710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0590" y="1827343"/>
            <a:ext cx="6546272" cy="4129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868E3E-3AD6-39E0-B260-43853FC031D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BAC766-683D-2238-8C5A-7DD7D48F3DBF}"/>
              </a:ext>
            </a:extLst>
          </p:cNvPr>
          <p:cNvSpPr txBox="1"/>
          <p:nvPr/>
        </p:nvSpPr>
        <p:spPr>
          <a:xfrm>
            <a:off x="1044075" y="4060148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Resultado de aprendizaje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B9964-A350-7C70-5540-107AF666EDF8}"/>
              </a:ext>
            </a:extLst>
          </p:cNvPr>
          <p:cNvSpPr txBox="1"/>
          <p:nvPr/>
        </p:nvSpPr>
        <p:spPr>
          <a:xfrm>
            <a:off x="1044075" y="4804433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Analiza el nivel de madurez de los procesos de TI en una organización.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22906E-705C-2B42-1EC2-5D331E6221D6}"/>
              </a:ext>
            </a:extLst>
          </p:cNvPr>
          <p:cNvCxnSpPr>
            <a:cxnSpLocks/>
          </p:cNvCxnSpPr>
          <p:nvPr/>
        </p:nvCxnSpPr>
        <p:spPr>
          <a:xfrm>
            <a:off x="954126" y="4000173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1627714-A1E4-5801-30D9-6965623F15E5}"/>
              </a:ext>
            </a:extLst>
          </p:cNvPr>
          <p:cNvSpPr txBox="1"/>
          <p:nvPr/>
        </p:nvSpPr>
        <p:spPr>
          <a:xfrm>
            <a:off x="6790660" y="4000173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0AAB8-3B60-8BBC-B011-7C8C56767996}"/>
              </a:ext>
            </a:extLst>
          </p:cNvPr>
          <p:cNvSpPr txBox="1"/>
          <p:nvPr/>
        </p:nvSpPr>
        <p:spPr>
          <a:xfrm>
            <a:off x="6790660" y="4744458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Practica calificada de transformación digital e innovación. 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395880-ED40-8894-CDF4-8D71112AEF50}"/>
              </a:ext>
            </a:extLst>
          </p:cNvPr>
          <p:cNvCxnSpPr>
            <a:cxnSpLocks/>
          </p:cNvCxnSpPr>
          <p:nvPr/>
        </p:nvCxnSpPr>
        <p:spPr>
          <a:xfrm>
            <a:off x="6700711" y="3940198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4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title" idx="4294967295"/>
          </p:nvPr>
        </p:nvSpPr>
        <p:spPr>
          <a:xfrm>
            <a:off x="1463814" y="64896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2939" y="1562220"/>
            <a:ext cx="7161722" cy="43413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548FA6C-58A6-EF23-11D8-D383E69CE6A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 idx="4294967295"/>
          </p:nvPr>
        </p:nvSpPr>
        <p:spPr>
          <a:xfrm>
            <a:off x="1623613" y="514674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2684" y="1220736"/>
            <a:ext cx="7016963" cy="46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DDE5E73-7263-F95F-E585-08981A9EF7D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>
            <a:spLocks noGrp="1"/>
          </p:cNvSpPr>
          <p:nvPr>
            <p:ph type="title" idx="4294967295"/>
          </p:nvPr>
        </p:nvSpPr>
        <p:spPr>
          <a:xfrm>
            <a:off x="1614735" y="54959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4644" y="1432483"/>
            <a:ext cx="7365947" cy="45425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7928308-7EC3-C66A-BF68-2F733F2CAD4B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 idx="4294967295"/>
          </p:nvPr>
        </p:nvSpPr>
        <p:spPr>
          <a:xfrm>
            <a:off x="1872187" y="613453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1125" y="1655321"/>
            <a:ext cx="7122164" cy="41014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8D7906-33F3-8F2F-39A9-449CEB05964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>
            <a:spLocks noGrp="1"/>
          </p:cNvSpPr>
          <p:nvPr>
            <p:ph type="title" idx="4294967295"/>
          </p:nvPr>
        </p:nvSpPr>
        <p:spPr>
          <a:xfrm>
            <a:off x="1810043" y="76848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8720" y="1620247"/>
            <a:ext cx="6932465" cy="42617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C88EFF4-B0EA-EBA7-4FCE-941C0AE9CBB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>
            <a:spLocks noGrp="1"/>
          </p:cNvSpPr>
          <p:nvPr>
            <p:ph type="title" idx="4294967295"/>
          </p:nvPr>
        </p:nvSpPr>
        <p:spPr>
          <a:xfrm>
            <a:off x="1641368" y="660200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57" name="Google Shape;257;p36"/>
          <p:cNvSpPr txBox="1">
            <a:spLocks noGrp="1"/>
          </p:cNvSpPr>
          <p:nvPr>
            <p:ph type="sldNum" idx="4294967295"/>
          </p:nvPr>
        </p:nvSpPr>
        <p:spPr>
          <a:xfrm>
            <a:off x="10212280" y="581481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5586" y="1366025"/>
            <a:ext cx="7716471" cy="45676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B31CA45-F763-BFE0-1144-CFC39812716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B681384-66C7-23B9-3275-3D6C57F06900}"/>
              </a:ext>
            </a:extLst>
          </p:cNvPr>
          <p:cNvGrpSpPr/>
          <p:nvPr/>
        </p:nvGrpSpPr>
        <p:grpSpPr>
          <a:xfrm>
            <a:off x="10717618" y="5385392"/>
            <a:ext cx="441250" cy="441250"/>
            <a:chOff x="10526232" y="5438554"/>
            <a:chExt cx="590106" cy="59010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BA329269-0B56-F3CB-65C6-B2C8E80C4A64}"/>
                </a:ext>
              </a:extLst>
            </p:cNvPr>
            <p:cNvSpPr/>
            <p:nvPr/>
          </p:nvSpPr>
          <p:spPr>
            <a:xfrm>
              <a:off x="10526232" y="5438554"/>
              <a:ext cx="590106" cy="590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Flecha derecha 2">
              <a:extLst>
                <a:ext uri="{FF2B5EF4-FFF2-40B4-BE49-F238E27FC236}">
                  <a16:creationId xmlns:a16="http://schemas.microsoft.com/office/drawing/2014/main" id="{C7F75A40-F550-85E7-D5F5-489E8F8D6E12}"/>
                </a:ext>
              </a:extLst>
            </p:cNvPr>
            <p:cNvSpPr/>
            <p:nvPr/>
          </p:nvSpPr>
          <p:spPr>
            <a:xfrm>
              <a:off x="10704273" y="5612449"/>
              <a:ext cx="234023" cy="242316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1D29DCA6-CC95-74C6-2434-4F65822CF571}"/>
              </a:ext>
            </a:extLst>
          </p:cNvPr>
          <p:cNvSpPr txBox="1"/>
          <p:nvPr/>
        </p:nvSpPr>
        <p:spPr>
          <a:xfrm>
            <a:off x="7211719" y="4209007"/>
            <a:ext cx="404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2B848C-5EB1-AFEF-DBB9-899006E71E91}"/>
              </a:ext>
            </a:extLst>
          </p:cNvPr>
          <p:cNvSpPr txBox="1"/>
          <p:nvPr/>
        </p:nvSpPr>
        <p:spPr>
          <a:xfrm>
            <a:off x="9718158" y="4799485"/>
            <a:ext cx="153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9</a:t>
            </a:r>
          </a:p>
        </p:txBody>
      </p:sp>
    </p:spTree>
    <p:extLst>
      <p:ext uri="{BB962C8B-B14F-4D97-AF65-F5344CB8AC3E}">
        <p14:creationId xmlns:p14="http://schemas.microsoft.com/office/powerpoint/2010/main" val="193661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0844B7-A4D7-5E90-CCE1-81A0915D10CF}"/>
              </a:ext>
            </a:extLst>
          </p:cNvPr>
          <p:cNvSpPr txBox="1"/>
          <p:nvPr/>
        </p:nvSpPr>
        <p:spPr>
          <a:xfrm>
            <a:off x="2234924" y="859747"/>
            <a:ext cx="613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aprendizaje: Práctica Calificada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406E181-6F2D-2260-462D-FEA5B0A87127}"/>
              </a:ext>
            </a:extLst>
          </p:cNvPr>
          <p:cNvCxnSpPr>
            <a:cxnSpLocks/>
          </p:cNvCxnSpPr>
          <p:nvPr/>
        </p:nvCxnSpPr>
        <p:spPr>
          <a:xfrm>
            <a:off x="2144975" y="799772"/>
            <a:ext cx="0" cy="545148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588CAA9-2B5B-5B73-DF33-8AEE8CFD491F}"/>
              </a:ext>
            </a:extLst>
          </p:cNvPr>
          <p:cNvSpPr txBox="1"/>
          <p:nvPr/>
        </p:nvSpPr>
        <p:spPr>
          <a:xfrm>
            <a:off x="2743200" y="1866167"/>
            <a:ext cx="717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 esta sesión se desarrollará una práctica calificada referente a transformación digital e innovación.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03483C-78FA-13A9-EB40-91062376A63F}"/>
              </a:ext>
            </a:extLst>
          </p:cNvPr>
          <p:cNvSpPr/>
          <p:nvPr/>
        </p:nvSpPr>
        <p:spPr>
          <a:xfrm>
            <a:off x="2269323" y="201347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140C20-B684-244D-9574-AB016A09788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A35523-DAF4-3A76-B86A-FF32862EF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71" b="90000" l="9957" r="89827">
                        <a14:foregroundMark x1="59307" y1="9286" x2="60390" y2="8571"/>
                        <a14:foregroundMark x1="29654" y1="54286" x2="30736" y2="62857"/>
                        <a14:foregroundMark x1="41342" y1="32143" x2="45022" y2="67500"/>
                        <a14:foregroundMark x1="45887" y1="67857" x2="55195" y2="36786"/>
                        <a14:foregroundMark x1="55195" y1="36786" x2="63203" y2="54286"/>
                        <a14:foregroundMark x1="63203" y1="54286" x2="60390" y2="72500"/>
                        <a14:foregroundMark x1="60390" y1="72500" x2="60390" y2="72500"/>
                        <a14:foregroundMark x1="55628" y1="83571" x2="55411" y2="81429"/>
                        <a14:foregroundMark x1="57359" y1="83571" x2="57359" y2="82143"/>
                        <a14:foregroundMark x1="26623" y1="45714" x2="26623" y2="439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2663" y="3331253"/>
            <a:ext cx="44005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08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C58D04B-DE95-9313-0FAD-72AA0D2C5532}"/>
              </a:ext>
            </a:extLst>
          </p:cNvPr>
          <p:cNvCxnSpPr>
            <a:cxnSpLocks/>
          </p:cNvCxnSpPr>
          <p:nvPr/>
        </p:nvCxnSpPr>
        <p:spPr>
          <a:xfrm>
            <a:off x="4196436" y="1714670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E6CF3C2-DDFF-3DC6-3D4A-F2A15DD426E2}"/>
              </a:ext>
            </a:extLst>
          </p:cNvPr>
          <p:cNvSpPr txBox="1"/>
          <p:nvPr/>
        </p:nvSpPr>
        <p:spPr>
          <a:xfrm>
            <a:off x="4279036" y="1714670"/>
            <a:ext cx="7723573" cy="210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b="1" dirty="0">
                <a:solidFill>
                  <a:schemeClr val="bg1"/>
                </a:solidFill>
              </a:rPr>
              <a:t>Transformación digital e innovación tecnológica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s-ES" sz="2400" b="1" i="1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Transformación digital e innovación tecnológica.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Tendencias tecnológicas.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Proceso de innovación en las organizaciones.</a:t>
            </a:r>
          </a:p>
        </p:txBody>
      </p:sp>
    </p:spTree>
    <p:extLst>
      <p:ext uri="{BB962C8B-B14F-4D97-AF65-F5344CB8AC3E}">
        <p14:creationId xmlns:p14="http://schemas.microsoft.com/office/powerpoint/2010/main" val="249231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DA1B89-6C7D-58DD-CC62-FD1DC6F97006}"/>
              </a:ext>
            </a:extLst>
          </p:cNvPr>
          <p:cNvSpPr txBox="1"/>
          <p:nvPr/>
        </p:nvSpPr>
        <p:spPr>
          <a:xfrm>
            <a:off x="2555631" y="0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Revisa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siguiente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video:</a:t>
            </a:r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0F726842-18E3-622D-AFA0-2D0CFEB22016}"/>
              </a:ext>
            </a:extLst>
          </p:cNvPr>
          <p:cNvSpPr txBox="1">
            <a:spLocks/>
          </p:cNvSpPr>
          <p:nvPr/>
        </p:nvSpPr>
        <p:spPr>
          <a:xfrm>
            <a:off x="2268245" y="2514599"/>
            <a:ext cx="828446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s-E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Qué es la transformación digital: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https://www.youtube.com/watch?v=pbiRMpE5mNg</a:t>
            </a:r>
            <a:endParaRPr lang="es-ES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pl-PL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17;p16" descr="La transformación digital en las empresas [Infografía]">
            <a:extLst>
              <a:ext uri="{FF2B5EF4-FFF2-40B4-BE49-F238E27FC236}">
                <a16:creationId xmlns:a16="http://schemas.microsoft.com/office/drawing/2014/main" id="{CC007A4A-8239-ED30-6046-611E6BE95F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0839" y="4165412"/>
            <a:ext cx="4010321" cy="1918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43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EBD99B-CA10-6501-17AA-200A12475B0F}"/>
              </a:ext>
            </a:extLst>
          </p:cNvPr>
          <p:cNvSpPr txBox="1"/>
          <p:nvPr/>
        </p:nvSpPr>
        <p:spPr>
          <a:xfrm>
            <a:off x="959775" y="983665"/>
            <a:ext cx="5455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Después de haber visualizado el video en la  </a:t>
            </a:r>
            <a:r>
              <a:rPr lang="es-ES_tradnl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slide</a:t>
            </a:r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anterior, </a:t>
            </a:r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reflexionamos y respondemos las siguientes interrogantes: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64DD55-C896-6B6D-3790-1270E619F80F}"/>
              </a:ext>
            </a:extLst>
          </p:cNvPr>
          <p:cNvSpPr/>
          <p:nvPr/>
        </p:nvSpPr>
        <p:spPr>
          <a:xfrm>
            <a:off x="1406340" y="2854847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AA196C-01C9-8837-184B-9C4C844F7203}"/>
              </a:ext>
            </a:extLst>
          </p:cNvPr>
          <p:cNvSpPr txBox="1"/>
          <p:nvPr/>
        </p:nvSpPr>
        <p:spPr>
          <a:xfrm>
            <a:off x="1427606" y="2907604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DD2F94-3CBD-0930-090B-95F1DF353AF2}"/>
              </a:ext>
            </a:extLst>
          </p:cNvPr>
          <p:cNvSpPr txBox="1"/>
          <p:nvPr/>
        </p:nvSpPr>
        <p:spPr>
          <a:xfrm>
            <a:off x="2132142" y="2841451"/>
            <a:ext cx="428283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es la transformación digital?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461466-9DA5-4FB2-909A-9C25612F7BC6}"/>
              </a:ext>
            </a:extLst>
          </p:cNvPr>
          <p:cNvSpPr/>
          <p:nvPr/>
        </p:nvSpPr>
        <p:spPr>
          <a:xfrm>
            <a:off x="1406340" y="3970851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2B4B7-6C83-1933-76A1-7BBE3229EEC4}"/>
              </a:ext>
            </a:extLst>
          </p:cNvPr>
          <p:cNvSpPr txBox="1"/>
          <p:nvPr/>
        </p:nvSpPr>
        <p:spPr>
          <a:xfrm>
            <a:off x="1427606" y="4023608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D0AD6D-A61C-0E04-AD73-EFD00C1E220B}"/>
              </a:ext>
            </a:extLst>
          </p:cNvPr>
          <p:cNvSpPr txBox="1"/>
          <p:nvPr/>
        </p:nvSpPr>
        <p:spPr>
          <a:xfrm>
            <a:off x="2132142" y="3868470"/>
            <a:ext cx="545520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comprende la innovación tecnológica?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7D664B-E9A2-04BE-8CC2-BDD310126989}"/>
              </a:ext>
            </a:extLst>
          </p:cNvPr>
          <p:cNvCxnSpPr>
            <a:cxnSpLocks/>
          </p:cNvCxnSpPr>
          <p:nvPr/>
        </p:nvCxnSpPr>
        <p:spPr>
          <a:xfrm>
            <a:off x="874713" y="884835"/>
            <a:ext cx="0" cy="1220412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0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1845554" y="758964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4" name="Google Shape;124;p17" descr="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33913" t="31102" r="36521" b="33905"/>
          <a:stretch/>
        </p:blipFill>
        <p:spPr>
          <a:xfrm>
            <a:off x="3598222" y="1830110"/>
            <a:ext cx="6573405" cy="41977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FF55205-D7A8-9077-4744-AB5240D2F0DA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 idx="4294967295"/>
          </p:nvPr>
        </p:nvSpPr>
        <p:spPr>
          <a:xfrm>
            <a:off x="1525958" y="671127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324470" y="1537431"/>
            <a:ext cx="10515600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733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Características del líder transformador</a:t>
            </a:r>
            <a:endParaRPr dirty="0"/>
          </a:p>
        </p:txBody>
      </p:sp>
      <p:sp>
        <p:nvSpPr>
          <p:cNvPr id="132" name="Google Shape;132;p18"/>
          <p:cNvSpPr txBox="1"/>
          <p:nvPr/>
        </p:nvSpPr>
        <p:spPr>
          <a:xfrm>
            <a:off x="1512772" y="2079994"/>
            <a:ext cx="10515600" cy="3609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Conoce el sector de su negocio.</a:t>
            </a:r>
            <a:endParaRPr dirty="0"/>
          </a:p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 una perspectiva de gestión general del negocio.</a:t>
            </a:r>
            <a:endParaRPr dirty="0"/>
          </a:p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 oportunidades estratégicas para lograr rentabilidad.</a:t>
            </a:r>
            <a:endParaRPr dirty="0"/>
          </a:p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conciencia sobre el valor de las TI en el negocio.</a:t>
            </a:r>
            <a:endParaRPr dirty="0"/>
          </a:p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Capaz de evaluar los riesgos.</a:t>
            </a:r>
            <a:endParaRPr dirty="0"/>
          </a:p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Elaborar buenos informes de resultados.</a:t>
            </a:r>
            <a:endParaRPr dirty="0"/>
          </a:p>
          <a:p>
            <a:pPr marL="609585" marR="0" lvl="0" indent="-541853" algn="just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s-E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en tendencias tecnológicas.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409329-CFC8-16B3-EA50-CFD210D4F97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 idx="4294967295"/>
          </p:nvPr>
        </p:nvSpPr>
        <p:spPr>
          <a:xfrm>
            <a:off x="1472692" y="666719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88" y="1537194"/>
            <a:ext cx="9522985" cy="43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2953E4F-9E3E-0C39-AA13-6D83F99CCE2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 idx="4294967295"/>
          </p:nvPr>
        </p:nvSpPr>
        <p:spPr>
          <a:xfrm>
            <a:off x="1668001" y="666719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Transformación digital e innovación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5" name="Google Shape;145;p20"/>
          <p:cNvSpPr txBox="1">
            <a:spLocks noGrp="1"/>
          </p:cNvSpPr>
          <p:nvPr>
            <p:ph type="sldNum" idx="4294967295"/>
          </p:nvPr>
        </p:nvSpPr>
        <p:spPr>
          <a:xfrm>
            <a:off x="10238913" y="592134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834" y="1711558"/>
            <a:ext cx="7905482" cy="43923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4D41BAE-E8EA-35C1-4E39-9203B5E5E2B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438</Words>
  <Application>Microsoft Office PowerPoint</Application>
  <PresentationFormat>Panorámica</PresentationFormat>
  <Paragraphs>77</Paragraphs>
  <Slides>28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Aptos</vt:lpstr>
      <vt:lpstr>Arial</vt:lpstr>
      <vt:lpstr>Calibri</vt:lpstr>
      <vt:lpstr>Garamond</vt:lpstr>
      <vt:lpstr>Quattrocento Sans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Transformación digital e innovación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New</dc:creator>
  <cp:lastModifiedBy>ASUS</cp:lastModifiedBy>
  <cp:revision>35</cp:revision>
  <dcterms:created xsi:type="dcterms:W3CDTF">2024-02-15T21:58:49Z</dcterms:created>
  <dcterms:modified xsi:type="dcterms:W3CDTF">2024-03-18T00:43:55Z</dcterms:modified>
</cp:coreProperties>
</file>